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76" r:id="rId6"/>
    <p:sldId id="282" r:id="rId7"/>
    <p:sldId id="278" r:id="rId8"/>
    <p:sldId id="285" r:id="rId9"/>
    <p:sldId id="284" r:id="rId10"/>
    <p:sldId id="286" r:id="rId11"/>
    <p:sldId id="288" r:id="rId12"/>
    <p:sldId id="289" r:id="rId13"/>
    <p:sldId id="287" r:id="rId14"/>
  </p:sldIdLst>
  <p:sldSz cx="12192000" cy="6858000"/>
  <p:notesSz cx="6858000" cy="9144000"/>
  <p:embeddedFontLst>
    <p:embeddedFont>
      <p:font typeface="Inter Medium" panose="020B0604020202020204" charset="0"/>
      <p:regular r:id="rId16"/>
      <p:bold r:id="rId17"/>
      <p:italic r:id="rId18"/>
      <p:boldItalic r:id="rId19"/>
    </p:embeddedFont>
    <p:embeddedFont>
      <p:font typeface="Rubik"/>
      <p:regular r:id="rId20"/>
      <p:bold r:id="rId21"/>
      <p:italic r:id="rId22"/>
      <p:boldItalic r:id="rId23"/>
    </p:embeddedFont>
    <p:embeddedFont>
      <p:font typeface="Rubik Black"/>
      <p:bold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jHtDlMzC2z+Xhh0EBf5If1EmooH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i Leima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6D"/>
    <a:srgbClr val="53AC77"/>
    <a:srgbClr val="E5B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80F6B3-3BE3-48DE-88E7-FF86E194F0E1}" v="2" dt="2026-08-04T20:51:23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165" d="100"/>
          <a:sy n="165" d="100"/>
        </p:scale>
        <p:origin x="11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54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7.fntdata"/><Relationship Id="rId56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ליאור חיימוביץ" userId="dd17943f-337a-408b-9015-72f0014af85c" providerId="ADAL" clId="{D079F888-C5EC-4291-BF75-94C2BF9BD2B6}"/>
    <pc:docChg chg="addSld modSld">
      <pc:chgData name="ליאור חיימוביץ" userId="dd17943f-337a-408b-9015-72f0014af85c" providerId="ADAL" clId="{D079F888-C5EC-4291-BF75-94C2BF9BD2B6}" dt="2026-08-04T20:56:57.298" v="39" actId="20577"/>
      <pc:docMkLst>
        <pc:docMk/>
      </pc:docMkLst>
      <pc:sldChg chg="modSp mod">
        <pc:chgData name="ליאור חיימוביץ" userId="dd17943f-337a-408b-9015-72f0014af85c" providerId="ADAL" clId="{D079F888-C5EC-4291-BF75-94C2BF9BD2B6}" dt="2026-08-04T20:56:57.298" v="39" actId="20577"/>
        <pc:sldMkLst>
          <pc:docMk/>
          <pc:sldMk cId="0" sldId="256"/>
        </pc:sldMkLst>
        <pc:spChg chg="mod">
          <ac:chgData name="ליאור חיימוביץ" userId="dd17943f-337a-408b-9015-72f0014af85c" providerId="ADAL" clId="{D079F888-C5EC-4291-BF75-94C2BF9BD2B6}" dt="2026-08-04T20:56:57.298" v="39" actId="20577"/>
          <ac:spMkLst>
            <pc:docMk/>
            <pc:sldMk cId="0" sldId="256"/>
            <ac:spMk id="43" creationId="{00000000-0000-0000-0000-000000000000}"/>
          </ac:spMkLst>
        </pc:spChg>
      </pc:sldChg>
      <pc:sldChg chg="add">
        <pc:chgData name="ליאור חיימוביץ" userId="dd17943f-337a-408b-9015-72f0014af85c" providerId="ADAL" clId="{D079F888-C5EC-4291-BF75-94C2BF9BD2B6}" dt="2026-08-04T20:50:37.951" v="0"/>
        <pc:sldMkLst>
          <pc:docMk/>
          <pc:sldMk cId="593999321" sldId="288"/>
        </pc:sldMkLst>
      </pc:sldChg>
      <pc:sldChg chg="add">
        <pc:chgData name="ליאור חיימוביץ" userId="dd17943f-337a-408b-9015-72f0014af85c" providerId="ADAL" clId="{D079F888-C5EC-4291-BF75-94C2BF9BD2B6}" dt="2026-08-04T20:51:23.366" v="1"/>
        <pc:sldMkLst>
          <pc:docMk/>
          <pc:sldMk cId="229481870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effde04ef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3effde04ef2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2" name="Google Shape;222;g3effde04ef2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efd7dec21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efd7dec213_0_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g3efd7dec213_0_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ctrTitle"/>
          </p:nvPr>
        </p:nvSpPr>
        <p:spPr>
          <a:xfrm>
            <a:off x="5974082" y="1178558"/>
            <a:ext cx="5547360" cy="4023361"/>
          </a:xfrm>
          <a:prstGeom prst="rect">
            <a:avLst/>
          </a:prstGeom>
          <a:solidFill>
            <a:srgbClr val="00BF6D"/>
          </a:solidFill>
          <a:ln>
            <a:noFill/>
          </a:ln>
        </p:spPr>
        <p:txBody>
          <a:bodyPr spcFirstLastPara="1" wrap="square" lIns="251975" tIns="45700" rIns="720000" bIns="45700" anchor="ctr" anchorCtr="0">
            <a:noAutofit/>
          </a:bodyPr>
          <a:lstStyle>
            <a:lvl1pPr lvl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ubik Black"/>
              <a:buNone/>
              <a:defRPr sz="4500" b="1" i="0">
                <a:solidFill>
                  <a:schemeClr val="lt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3"/>
          <p:cNvSpPr txBox="1">
            <a:spLocks noGrp="1"/>
          </p:cNvSpPr>
          <p:nvPr>
            <p:ph type="ctrTitle"/>
          </p:nvPr>
        </p:nvSpPr>
        <p:spPr>
          <a:xfrm>
            <a:off x="5350933" y="517145"/>
            <a:ext cx="6231466" cy="137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r" rtl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4500"/>
              <a:buFont typeface="Rubik Black"/>
              <a:buNone/>
              <a:defRPr sz="4500" b="1" i="0"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subTitle" idx="1"/>
          </p:nvPr>
        </p:nvSpPr>
        <p:spPr>
          <a:xfrm>
            <a:off x="2438399" y="2632391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14"/>
          <p:cNvPicPr preferRelativeResize="0"/>
          <p:nvPr/>
        </p:nvPicPr>
        <p:blipFill rotWithShape="1">
          <a:blip r:embed="rId2">
            <a:alphaModFix/>
          </a:blip>
          <a:srcRect r="104"/>
          <a:stretch/>
        </p:blipFill>
        <p:spPr>
          <a:xfrm>
            <a:off x="-1" y="0"/>
            <a:ext cx="12214225" cy="117257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>
            <a:spLocks noGrp="1"/>
          </p:cNvSpPr>
          <p:nvPr>
            <p:ph type="title"/>
          </p:nvPr>
        </p:nvSpPr>
        <p:spPr>
          <a:xfrm>
            <a:off x="8690188" y="586289"/>
            <a:ext cx="3501812" cy="2041764"/>
          </a:xfrm>
          <a:prstGeom prst="rect">
            <a:avLst/>
          </a:prstGeom>
          <a:solidFill>
            <a:srgbClr val="00BF6D"/>
          </a:solidFill>
          <a:ln>
            <a:noFill/>
          </a:ln>
        </p:spPr>
        <p:txBody>
          <a:bodyPr spcFirstLastPara="1" wrap="square" lIns="360000" tIns="45700" rIns="432000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Rubik Black"/>
              <a:buNone/>
              <a:defRPr sz="2800" b="1" i="0">
                <a:solidFill>
                  <a:schemeClr val="lt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Images and Captions">
  <p:cSld name="Three Column Images and Captio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effde04ef2_1_8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g3effde04ef2_1_80"/>
          <p:cNvSpPr txBox="1">
            <a:spLocks noGrp="1"/>
          </p:cNvSpPr>
          <p:nvPr>
            <p:ph type="body" idx="1"/>
          </p:nvPr>
        </p:nvSpPr>
        <p:spPr>
          <a:xfrm>
            <a:off x="695324" y="1562101"/>
            <a:ext cx="738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latin typeface="Inter Medium"/>
                <a:ea typeface="Inter Medium"/>
                <a:cs typeface="Inter Medium"/>
                <a:sym typeface="Inter Medium"/>
              </a:defRPr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g3effde04ef2_1_80"/>
          <p:cNvSpPr txBox="1">
            <a:spLocks noGrp="1"/>
          </p:cNvSpPr>
          <p:nvPr>
            <p:ph type="body" idx="2"/>
          </p:nvPr>
        </p:nvSpPr>
        <p:spPr>
          <a:xfrm>
            <a:off x="695325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g3effde04ef2_1_80"/>
          <p:cNvSpPr txBox="1">
            <a:spLocks noGrp="1"/>
          </p:cNvSpPr>
          <p:nvPr>
            <p:ph type="body" idx="3"/>
          </p:nvPr>
        </p:nvSpPr>
        <p:spPr>
          <a:xfrm>
            <a:off x="4364036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g3effde04ef2_1_80"/>
          <p:cNvSpPr txBox="1">
            <a:spLocks noGrp="1"/>
          </p:cNvSpPr>
          <p:nvPr>
            <p:ph type="body" idx="4"/>
          </p:nvPr>
        </p:nvSpPr>
        <p:spPr>
          <a:xfrm>
            <a:off x="8033473" y="3873600"/>
            <a:ext cx="3463200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lvl1pPr marL="45720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g3effde04ef2_1_80"/>
          <p:cNvSpPr>
            <a:spLocks noGrp="1"/>
          </p:cNvSpPr>
          <p:nvPr>
            <p:ph type="pic" idx="5"/>
          </p:nvPr>
        </p:nvSpPr>
        <p:spPr>
          <a:xfrm>
            <a:off x="695325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g3effde04ef2_1_80"/>
          <p:cNvSpPr>
            <a:spLocks noGrp="1"/>
          </p:cNvSpPr>
          <p:nvPr>
            <p:ph type="pic" idx="6"/>
          </p:nvPr>
        </p:nvSpPr>
        <p:spPr>
          <a:xfrm>
            <a:off x="4364036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g3effde04ef2_1_80"/>
          <p:cNvSpPr>
            <a:spLocks noGrp="1"/>
          </p:cNvSpPr>
          <p:nvPr>
            <p:ph type="pic" idx="7"/>
          </p:nvPr>
        </p:nvSpPr>
        <p:spPr>
          <a:xfrm>
            <a:off x="8033473" y="2217600"/>
            <a:ext cx="3463200" cy="165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F6D"/>
              </a:buClr>
              <a:buSzPts val="4400"/>
              <a:buFont typeface="Rubik Black"/>
              <a:buNone/>
              <a:defRPr sz="4400" b="1" i="0" u="none" strike="noStrike" cap="none">
                <a:solidFill>
                  <a:srgbClr val="00BF6D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4800" y="6252032"/>
            <a:ext cx="12204000" cy="60878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" descr="תמונה שמכילה טקסט, גופן, לוגו, גרפיקה&#10;&#10;תוכן שנוצר על-ידי בינה מלאכותית עשוי להיות שגוי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85" y="6312502"/>
            <a:ext cx="1203960" cy="500934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"/>
          <p:cNvSpPr txBox="1">
            <a:spLocks noGrp="1"/>
          </p:cNvSpPr>
          <p:nvPr>
            <p:ph type="ctrTitle"/>
          </p:nvPr>
        </p:nvSpPr>
        <p:spPr>
          <a:xfrm>
            <a:off x="5650200" y="0"/>
            <a:ext cx="6541800" cy="6237000"/>
          </a:xfrm>
          <a:prstGeom prst="rect">
            <a:avLst/>
          </a:prstGeom>
          <a:solidFill>
            <a:srgbClr val="3B84FF"/>
          </a:solidFill>
          <a:ln>
            <a:noFill/>
          </a:ln>
        </p:spPr>
        <p:txBody>
          <a:bodyPr spcFirstLastPara="1" wrap="square" lIns="251975" tIns="45700" rIns="720000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ubik Black"/>
              <a:buNone/>
            </a:pPr>
            <a:r>
              <a:rPr lang="he-IL" sz="5400" dirty="0"/>
              <a:t>קול ההורים </a:t>
            </a:r>
            <a:r>
              <a:rPr lang="he-IL" sz="5400" noProof="0" dirty="0"/>
              <a:t>ב</a:t>
            </a:r>
            <a:br>
              <a:rPr lang="en-US" sz="5400" noProof="0" dirty="0"/>
            </a:br>
            <a:r>
              <a:rPr lang="he-IL" sz="5400" noProof="0" dirty="0"/>
              <a:t> [שם הרשות]</a:t>
            </a:r>
            <a:br>
              <a:rPr lang="he-IL" sz="4800" noProof="0" dirty="0"/>
            </a:br>
            <a:r>
              <a:rPr lang="he-IL" sz="4000" b="0" noProof="0" dirty="0">
                <a:latin typeface="Rubik" pitchFamily="2" charset="-79"/>
                <a:cs typeface="Rubik" pitchFamily="2" charset="-79"/>
              </a:rPr>
              <a:t>מהלך למיפוי, מדידה ופעולה לקידום </a:t>
            </a:r>
            <a:br>
              <a:rPr lang="en-US" sz="4000" b="0" noProof="0" dirty="0">
                <a:latin typeface="Rubik" pitchFamily="2" charset="-79"/>
                <a:cs typeface="Rubik" pitchFamily="2" charset="-79"/>
              </a:rPr>
            </a:br>
            <a:r>
              <a:rPr lang="he-IL" sz="4000" b="0" noProof="0" dirty="0">
                <a:latin typeface="Rubik" pitchFamily="2" charset="-79"/>
                <a:cs typeface="Rubik" pitchFamily="2" charset="-79"/>
              </a:rPr>
              <a:t>רווחה הורית בעיר</a:t>
            </a:r>
            <a:br>
              <a:rPr lang="he-IL" sz="4800" noProof="0" dirty="0">
                <a:latin typeface="Rubik" pitchFamily="2" charset="-79"/>
                <a:cs typeface="Rubik" pitchFamily="2" charset="-79"/>
              </a:rPr>
            </a:br>
            <a:br>
              <a:rPr lang="he-IL" sz="4800" noProof="0" dirty="0"/>
            </a:br>
            <a:r>
              <a:rPr lang="he-IL" sz="3600">
                <a:latin typeface="Rubik" pitchFamily="2" charset="-79"/>
                <a:cs typeface="Rubik" pitchFamily="2" charset="-79"/>
              </a:rPr>
              <a:t>סיכום תובנות</a:t>
            </a:r>
            <a:br>
              <a:rPr lang="he-IL" sz="3600" dirty="0"/>
            </a:br>
            <a:r>
              <a:rPr lang="en-US" sz="3600" dirty="0">
                <a:latin typeface="Rubik" pitchFamily="2" charset="-79"/>
                <a:cs typeface="Rubik" pitchFamily="2" charset="-79"/>
              </a:rPr>
              <a:t>XX.XX.XX</a:t>
            </a:r>
            <a:endParaRPr lang="he-IL" noProof="0" dirty="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44" name="Google Shape;44;p1" descr="תמונה שמכילה טקסט, לבוש, סרט מצויר, צילום מסך&#10;&#10;תוכן בינה מלאכותית גנרטיבית עשוי להיות שגוי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91121" y="0"/>
            <a:ext cx="6857998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/>
          <p:cNvPicPr preferRelativeResize="0"/>
          <p:nvPr/>
        </p:nvPicPr>
        <p:blipFill rotWithShape="1">
          <a:blip r:embed="rId5">
            <a:alphaModFix/>
          </a:blip>
          <a:srcRect l="21154"/>
          <a:stretch/>
        </p:blipFill>
        <p:spPr>
          <a:xfrm>
            <a:off x="2367275" y="6164575"/>
            <a:ext cx="1017059" cy="6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ffde04ef2_1_0"/>
          <p:cNvSpPr/>
          <p:nvPr/>
        </p:nvSpPr>
        <p:spPr>
          <a:xfrm>
            <a:off x="2591469" y="2074581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effde04ef2_1_0"/>
          <p:cNvSpPr/>
          <p:nvPr/>
        </p:nvSpPr>
        <p:spPr>
          <a:xfrm>
            <a:off x="3595829" y="444196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AAC5D2"/>
          </a:solidFill>
          <a:ln w="138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effde04ef2_1_0"/>
          <p:cNvSpPr/>
          <p:nvPr/>
        </p:nvSpPr>
        <p:spPr>
          <a:xfrm>
            <a:off x="8677189" y="2539110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2ECD3"/>
          </a:solidFill>
          <a:ln w="13800" cap="flat" cmpd="sng">
            <a:solidFill>
              <a:srgbClr val="00BF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3effde04ef2_1_0"/>
          <p:cNvSpPr txBox="1"/>
          <p:nvPr/>
        </p:nvSpPr>
        <p:spPr>
          <a:xfrm>
            <a:off x="5874223" y="586290"/>
            <a:ext cx="57843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084FF"/>
              </a:buClr>
              <a:buSzPts val="3600"/>
              <a:buFont typeface="Rubik"/>
              <a:buNone/>
            </a:pPr>
            <a:r>
              <a:rPr lang="he-IL" sz="3600" b="1" i="0" u="none" strike="noStrike" cap="none" noProof="0" dirty="0">
                <a:solidFill>
                  <a:srgbClr val="5084FF"/>
                </a:solidFill>
                <a:latin typeface="Rubik"/>
                <a:ea typeface="Rubik"/>
                <a:cs typeface="Rubik"/>
                <a:sym typeface="Rubik"/>
              </a:rPr>
              <a:t>ציר זמן למהלך קול ההורים</a:t>
            </a:r>
            <a:endParaRPr lang="he-IL" noProof="0" dirty="0"/>
          </a:p>
        </p:txBody>
      </p:sp>
      <p:grpSp>
        <p:nvGrpSpPr>
          <p:cNvPr id="229" name="Google Shape;229;g3effde04ef2_1_0"/>
          <p:cNvGrpSpPr/>
          <p:nvPr/>
        </p:nvGrpSpPr>
        <p:grpSpPr>
          <a:xfrm flipH="1">
            <a:off x="-275991" y="3382369"/>
            <a:ext cx="11045116" cy="1307851"/>
            <a:chOff x="551775" y="2238733"/>
            <a:chExt cx="7074307" cy="968635"/>
          </a:xfrm>
        </p:grpSpPr>
        <p:sp>
          <p:nvSpPr>
            <p:cNvPr id="230" name="Google Shape;230;g3effde04ef2_1_0"/>
            <p:cNvSpPr/>
            <p:nvPr/>
          </p:nvSpPr>
          <p:spPr>
            <a:xfrm>
              <a:off x="7506413" y="2238733"/>
              <a:ext cx="119669" cy="59834"/>
            </a:xfrm>
            <a:custGeom>
              <a:avLst/>
              <a:gdLst/>
              <a:ahLst/>
              <a:cxnLst/>
              <a:rect l="l" t="t" r="r" b="b"/>
              <a:pathLst>
                <a:path w="119669" h="59834" extrusionOk="0">
                  <a:moveTo>
                    <a:pt x="0" y="59834"/>
                  </a:moveTo>
                  <a:lnTo>
                    <a:pt x="59834" y="0"/>
                  </a:lnTo>
                  <a:lnTo>
                    <a:pt x="119669" y="59834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g3effde04ef2_1_0"/>
            <p:cNvSpPr/>
            <p:nvPr/>
          </p:nvSpPr>
          <p:spPr>
            <a:xfrm>
              <a:off x="551775" y="3152136"/>
              <a:ext cx="55232" cy="55232"/>
            </a:xfrm>
            <a:custGeom>
              <a:avLst/>
              <a:gdLst/>
              <a:ahLst/>
              <a:cxnLst/>
              <a:rect l="l" t="t" r="r" b="b"/>
              <a:pathLst>
                <a:path w="55232" h="55232" extrusionOk="0">
                  <a:moveTo>
                    <a:pt x="0" y="27616"/>
                  </a:moveTo>
                  <a:cubicBezTo>
                    <a:pt x="0" y="12364"/>
                    <a:pt x="12364" y="0"/>
                    <a:pt x="27616" y="0"/>
                  </a:cubicBezTo>
                  <a:cubicBezTo>
                    <a:pt x="42868" y="0"/>
                    <a:pt x="55232" y="12364"/>
                    <a:pt x="55232" y="27616"/>
                  </a:cubicBezTo>
                  <a:cubicBezTo>
                    <a:pt x="55232" y="42868"/>
                    <a:pt x="42868" y="55232"/>
                    <a:pt x="27616" y="55232"/>
                  </a:cubicBezTo>
                  <a:cubicBezTo>
                    <a:pt x="12364" y="55232"/>
                    <a:pt x="0" y="42868"/>
                    <a:pt x="0" y="27616"/>
                  </a:cubicBezTo>
                  <a:close/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" name="Google Shape;232;g3effde04ef2_1_0"/>
          <p:cNvGrpSpPr/>
          <p:nvPr/>
        </p:nvGrpSpPr>
        <p:grpSpPr>
          <a:xfrm flipH="1">
            <a:off x="1293890" y="1841502"/>
            <a:ext cx="12305050" cy="3731674"/>
            <a:chOff x="551775" y="1749928"/>
            <a:chExt cx="7074307" cy="2034386"/>
          </a:xfrm>
        </p:grpSpPr>
        <p:sp>
          <p:nvSpPr>
            <p:cNvPr id="233" name="Google Shape;233;g3effde04ef2_1_0"/>
            <p:cNvSpPr/>
            <p:nvPr/>
          </p:nvSpPr>
          <p:spPr>
            <a:xfrm>
              <a:off x="579372" y="1749928"/>
              <a:ext cx="6987243" cy="2034386"/>
            </a:xfrm>
            <a:custGeom>
              <a:avLst/>
              <a:gdLst/>
              <a:ahLst/>
              <a:cxnLst/>
              <a:rect l="l" t="t" r="r" b="b"/>
              <a:pathLst>
                <a:path w="6987243" h="2034386" extrusionOk="0">
                  <a:moveTo>
                    <a:pt x="6987243" y="494788"/>
                  </a:moveTo>
                  <a:lnTo>
                    <a:pt x="6987243" y="1308727"/>
                  </a:lnTo>
                  <a:cubicBezTo>
                    <a:pt x="6987243" y="1315907"/>
                    <a:pt x="6986967" y="1438523"/>
                    <a:pt x="6986414" y="1445611"/>
                  </a:cubicBezTo>
                  <a:cubicBezTo>
                    <a:pt x="6974724" y="1593541"/>
                    <a:pt x="6842903" y="1709344"/>
                    <a:pt x="6686411" y="1709344"/>
                  </a:cubicBezTo>
                  <a:cubicBezTo>
                    <a:pt x="6529920" y="1709344"/>
                    <a:pt x="6398191" y="1593541"/>
                    <a:pt x="6386408" y="1445703"/>
                  </a:cubicBezTo>
                  <a:cubicBezTo>
                    <a:pt x="6385856" y="1438523"/>
                    <a:pt x="6385580" y="1329715"/>
                    <a:pt x="6385580" y="1322535"/>
                  </a:cubicBezTo>
                  <a:lnTo>
                    <a:pt x="6385580" y="279935"/>
                  </a:lnTo>
                  <a:cubicBezTo>
                    <a:pt x="6385580" y="132833"/>
                    <a:pt x="6259374" y="13071"/>
                    <a:pt x="6104172" y="13071"/>
                  </a:cubicBezTo>
                  <a:cubicBezTo>
                    <a:pt x="5948969" y="13071"/>
                    <a:pt x="5822672" y="132833"/>
                    <a:pt x="5822672" y="279935"/>
                  </a:cubicBezTo>
                  <a:lnTo>
                    <a:pt x="5822672" y="1547790"/>
                  </a:lnTo>
                  <a:cubicBezTo>
                    <a:pt x="5822672" y="1705110"/>
                    <a:pt x="5687721" y="1833065"/>
                    <a:pt x="5521840" y="1833065"/>
                  </a:cubicBezTo>
                  <a:cubicBezTo>
                    <a:pt x="5355959" y="1833065"/>
                    <a:pt x="5221009" y="1705110"/>
                    <a:pt x="5221009" y="1547790"/>
                  </a:cubicBezTo>
                  <a:lnTo>
                    <a:pt x="5221009" y="586750"/>
                  </a:lnTo>
                  <a:cubicBezTo>
                    <a:pt x="5221009" y="439648"/>
                    <a:pt x="5094803" y="319886"/>
                    <a:pt x="4939601" y="319886"/>
                  </a:cubicBezTo>
                  <a:cubicBezTo>
                    <a:pt x="4784398" y="319886"/>
                    <a:pt x="4658192" y="439648"/>
                    <a:pt x="4658192" y="586750"/>
                  </a:cubicBezTo>
                  <a:lnTo>
                    <a:pt x="4658192" y="1417626"/>
                  </a:lnTo>
                  <a:cubicBezTo>
                    <a:pt x="4658192" y="1574854"/>
                    <a:pt x="4523150" y="1702901"/>
                    <a:pt x="4357269" y="1702901"/>
                  </a:cubicBezTo>
                  <a:cubicBezTo>
                    <a:pt x="4191388" y="1702901"/>
                    <a:pt x="4056437" y="1574854"/>
                    <a:pt x="4056437" y="1417626"/>
                  </a:cubicBezTo>
                  <a:lnTo>
                    <a:pt x="4056437" y="266863"/>
                  </a:lnTo>
                  <a:cubicBezTo>
                    <a:pt x="4056437" y="119761"/>
                    <a:pt x="3930232" y="0"/>
                    <a:pt x="3775029" y="0"/>
                  </a:cubicBezTo>
                  <a:cubicBezTo>
                    <a:pt x="3619827" y="0"/>
                    <a:pt x="3493621" y="119761"/>
                    <a:pt x="3493621" y="266863"/>
                  </a:cubicBezTo>
                  <a:lnTo>
                    <a:pt x="3493621" y="1749204"/>
                  </a:lnTo>
                  <a:cubicBezTo>
                    <a:pt x="3493621" y="1906431"/>
                    <a:pt x="3358670" y="2034386"/>
                    <a:pt x="3192790" y="2034386"/>
                  </a:cubicBezTo>
                  <a:cubicBezTo>
                    <a:pt x="3026817" y="2034386"/>
                    <a:pt x="2891866" y="1906431"/>
                    <a:pt x="2891866" y="1749204"/>
                  </a:cubicBezTo>
                  <a:cubicBezTo>
                    <a:pt x="2891866" y="1746810"/>
                    <a:pt x="2891866" y="1744509"/>
                    <a:pt x="2891958" y="1742116"/>
                  </a:cubicBezTo>
                  <a:lnTo>
                    <a:pt x="2891958" y="542656"/>
                  </a:lnTo>
                  <a:cubicBezTo>
                    <a:pt x="2891958" y="395554"/>
                    <a:pt x="2765661" y="275792"/>
                    <a:pt x="2610458" y="275792"/>
                  </a:cubicBezTo>
                  <a:cubicBezTo>
                    <a:pt x="2455256" y="275792"/>
                    <a:pt x="2329050" y="395554"/>
                    <a:pt x="2329050" y="542656"/>
                  </a:cubicBezTo>
                  <a:lnTo>
                    <a:pt x="2329050" y="1220539"/>
                  </a:lnTo>
                  <a:cubicBezTo>
                    <a:pt x="2329050" y="1377859"/>
                    <a:pt x="2194099" y="1505814"/>
                    <a:pt x="2028218" y="1505814"/>
                  </a:cubicBezTo>
                  <a:cubicBezTo>
                    <a:pt x="1862338" y="1505814"/>
                    <a:pt x="1727387" y="1377859"/>
                    <a:pt x="1727387" y="1220539"/>
                  </a:cubicBezTo>
                  <a:lnTo>
                    <a:pt x="1727387" y="386901"/>
                  </a:lnTo>
                  <a:cubicBezTo>
                    <a:pt x="1727387" y="239707"/>
                    <a:pt x="1601181" y="120038"/>
                    <a:pt x="1445979" y="120038"/>
                  </a:cubicBezTo>
                  <a:cubicBezTo>
                    <a:pt x="1290776" y="120038"/>
                    <a:pt x="1164479" y="239707"/>
                    <a:pt x="1164479" y="386901"/>
                  </a:cubicBezTo>
                  <a:lnTo>
                    <a:pt x="1164479" y="1450674"/>
                  </a:lnTo>
                  <a:cubicBezTo>
                    <a:pt x="1164479" y="1607901"/>
                    <a:pt x="1029528" y="1735948"/>
                    <a:pt x="863647" y="1735948"/>
                  </a:cubicBezTo>
                  <a:cubicBezTo>
                    <a:pt x="697766" y="1735948"/>
                    <a:pt x="562816" y="1607901"/>
                    <a:pt x="562816" y="1450674"/>
                  </a:cubicBezTo>
                  <a:lnTo>
                    <a:pt x="562816" y="523877"/>
                  </a:lnTo>
                  <a:cubicBezTo>
                    <a:pt x="562816" y="376775"/>
                    <a:pt x="436610" y="257013"/>
                    <a:pt x="281408" y="257013"/>
                  </a:cubicBezTo>
                  <a:cubicBezTo>
                    <a:pt x="126205" y="257013"/>
                    <a:pt x="0" y="376775"/>
                    <a:pt x="0" y="523877"/>
                  </a:cubicBezTo>
                  <a:lnTo>
                    <a:pt x="0" y="1430790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g3effde04ef2_1_0"/>
            <p:cNvSpPr/>
            <p:nvPr/>
          </p:nvSpPr>
          <p:spPr>
            <a:xfrm>
              <a:off x="7506413" y="2238733"/>
              <a:ext cx="119669" cy="59834"/>
            </a:xfrm>
            <a:custGeom>
              <a:avLst/>
              <a:gdLst/>
              <a:ahLst/>
              <a:cxnLst/>
              <a:rect l="l" t="t" r="r" b="b"/>
              <a:pathLst>
                <a:path w="119669" h="59834" extrusionOk="0">
                  <a:moveTo>
                    <a:pt x="0" y="59834"/>
                  </a:moveTo>
                  <a:lnTo>
                    <a:pt x="59834" y="0"/>
                  </a:lnTo>
                  <a:lnTo>
                    <a:pt x="119669" y="59834"/>
                  </a:lnTo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g3effde04ef2_1_0"/>
            <p:cNvSpPr/>
            <p:nvPr/>
          </p:nvSpPr>
          <p:spPr>
            <a:xfrm>
              <a:off x="551775" y="3152136"/>
              <a:ext cx="55232" cy="55232"/>
            </a:xfrm>
            <a:custGeom>
              <a:avLst/>
              <a:gdLst/>
              <a:ahLst/>
              <a:cxnLst/>
              <a:rect l="l" t="t" r="r" b="b"/>
              <a:pathLst>
                <a:path w="55232" h="55232" extrusionOk="0">
                  <a:moveTo>
                    <a:pt x="0" y="27616"/>
                  </a:moveTo>
                  <a:cubicBezTo>
                    <a:pt x="0" y="12364"/>
                    <a:pt x="12364" y="0"/>
                    <a:pt x="27616" y="0"/>
                  </a:cubicBezTo>
                  <a:cubicBezTo>
                    <a:pt x="42868" y="0"/>
                    <a:pt x="55232" y="12364"/>
                    <a:pt x="55232" y="27616"/>
                  </a:cubicBezTo>
                  <a:cubicBezTo>
                    <a:pt x="55232" y="42868"/>
                    <a:pt x="42868" y="55232"/>
                    <a:pt x="27616" y="55232"/>
                  </a:cubicBezTo>
                  <a:cubicBezTo>
                    <a:pt x="12364" y="55232"/>
                    <a:pt x="0" y="42868"/>
                    <a:pt x="0" y="27616"/>
                  </a:cubicBezTo>
                  <a:close/>
                </a:path>
              </a:pathLst>
            </a:custGeom>
            <a:noFill/>
            <a:ln w="13800" cap="flat" cmpd="sng">
              <a:solidFill>
                <a:srgbClr val="A3A3A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36;g3effde04ef2_1_0"/>
          <p:cNvGrpSpPr/>
          <p:nvPr/>
        </p:nvGrpSpPr>
        <p:grpSpPr>
          <a:xfrm>
            <a:off x="7659053" y="4834353"/>
            <a:ext cx="697206" cy="603002"/>
            <a:chOff x="643832" y="2089618"/>
            <a:chExt cx="441857" cy="441857"/>
          </a:xfrm>
        </p:grpSpPr>
        <p:sp>
          <p:nvSpPr>
            <p:cNvPr id="237" name="Google Shape;237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13800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g3effde04ef2_1_0"/>
          <p:cNvSpPr txBox="1"/>
          <p:nvPr/>
        </p:nvSpPr>
        <p:spPr>
          <a:xfrm>
            <a:off x="7388468" y="5645724"/>
            <a:ext cx="1230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קבלה לפיילוט </a:t>
            </a:r>
          </a:p>
        </p:txBody>
      </p:sp>
      <p:sp>
        <p:nvSpPr>
          <p:cNvPr id="240" name="Google Shape;240;g3effde04ef2_1_0"/>
          <p:cNvSpPr/>
          <p:nvPr/>
        </p:nvSpPr>
        <p:spPr>
          <a:xfrm>
            <a:off x="6646233" y="1985859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g3effde04ef2_1_0"/>
          <p:cNvGrpSpPr/>
          <p:nvPr/>
        </p:nvGrpSpPr>
        <p:grpSpPr>
          <a:xfrm>
            <a:off x="4625202" y="2539157"/>
            <a:ext cx="697206" cy="603002"/>
            <a:chOff x="643832" y="2089618"/>
            <a:chExt cx="441857" cy="441857"/>
          </a:xfrm>
        </p:grpSpPr>
        <p:sp>
          <p:nvSpPr>
            <p:cNvPr id="242" name="Google Shape;242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B2ECD3"/>
            </a:solidFill>
            <a:ln w="9525" cap="flat" cmpd="sng">
              <a:solidFill>
                <a:srgbClr val="00B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B2ECD3"/>
            </a:solidFill>
            <a:ln w="13800" cap="flat" cmpd="sng">
              <a:solidFill>
                <a:srgbClr val="00B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" name="Google Shape;244;g3effde04ef2_1_0"/>
          <p:cNvGrpSpPr/>
          <p:nvPr/>
        </p:nvGrpSpPr>
        <p:grpSpPr>
          <a:xfrm>
            <a:off x="5650205" y="4243622"/>
            <a:ext cx="697206" cy="603002"/>
            <a:chOff x="643832" y="2089618"/>
            <a:chExt cx="441857" cy="441857"/>
          </a:xfrm>
        </p:grpSpPr>
        <p:sp>
          <p:nvSpPr>
            <p:cNvPr id="245" name="Google Shape;245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F9E2CB"/>
            </a:solidFill>
            <a:ln w="9525" cap="flat" cmpd="sng">
              <a:solidFill>
                <a:srgbClr val="EFAF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FFCBBA"/>
            </a:solidFill>
            <a:ln w="9525" cap="flat" cmpd="sng">
              <a:solidFill>
                <a:srgbClr val="FF6D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g3effde04ef2_1_0"/>
          <p:cNvSpPr txBox="1"/>
          <p:nvPr/>
        </p:nvSpPr>
        <p:spPr>
          <a:xfrm>
            <a:off x="6388355" y="1310774"/>
            <a:ext cx="121248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rtl="1"/>
            <a:r>
              <a:rPr lang="he-IL" sz="1600" dirty="0">
                <a:solidFill>
                  <a:srgbClr val="3FC1ED"/>
                </a:solidFill>
                <a:latin typeface="Rubik"/>
                <a:cs typeface="Rubik"/>
              </a:rPr>
              <a:t>מפגש התנעה צוותים עירוניים</a:t>
            </a:r>
          </a:p>
        </p:txBody>
      </p:sp>
      <p:sp>
        <p:nvSpPr>
          <p:cNvPr id="249" name="Google Shape;249;g3effde04ef2_1_0"/>
          <p:cNvSpPr txBox="1"/>
          <p:nvPr/>
        </p:nvSpPr>
        <p:spPr>
          <a:xfrm>
            <a:off x="3967792" y="1873626"/>
            <a:ext cx="2118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"זמן הקשבה":</a:t>
            </a:r>
            <a:endParaRPr lang="he-IL" noProof="0" dirty="0"/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איסוף ידע קיים וידע חדש </a:t>
            </a:r>
            <a:endParaRPr lang="he-IL" noProof="0" dirty="0"/>
          </a:p>
        </p:txBody>
      </p:sp>
      <p:sp>
        <p:nvSpPr>
          <p:cNvPr id="250" name="Google Shape;250;g3effde04ef2_1_0"/>
          <p:cNvSpPr txBox="1"/>
          <p:nvPr/>
        </p:nvSpPr>
        <p:spPr>
          <a:xfrm>
            <a:off x="3147798" y="5344575"/>
            <a:ext cx="16086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ניתוח ממצאים וגיבוש קבוצות המיקוד</a:t>
            </a:r>
          </a:p>
        </p:txBody>
      </p:sp>
      <p:sp>
        <p:nvSpPr>
          <p:cNvPr id="251" name="Google Shape;251;g3effde04ef2_1_0"/>
          <p:cNvSpPr txBox="1"/>
          <p:nvPr/>
        </p:nvSpPr>
        <p:spPr>
          <a:xfrm>
            <a:off x="2180698" y="1085751"/>
            <a:ext cx="1439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3FC1ED"/>
                </a:solidFill>
                <a:latin typeface="Rubik"/>
                <a:ea typeface="Rubik"/>
                <a:cs typeface="Rubik"/>
                <a:sym typeface="Rubik"/>
              </a:rPr>
              <a:t>קיום קבוצת מיקוד עם הורים בעיר</a:t>
            </a:r>
          </a:p>
        </p:txBody>
      </p:sp>
      <p:sp>
        <p:nvSpPr>
          <p:cNvPr id="252" name="Google Shape;252;g3effde04ef2_1_0"/>
          <p:cNvSpPr txBox="1"/>
          <p:nvPr/>
        </p:nvSpPr>
        <p:spPr>
          <a:xfrm>
            <a:off x="1063824" y="5135801"/>
            <a:ext cx="1796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FF914D"/>
                </a:solidFill>
                <a:latin typeface="Rubik"/>
                <a:ea typeface="Rubik"/>
                <a:cs typeface="Rubik"/>
                <a:sym typeface="Rubik"/>
              </a:rPr>
              <a:t>סדנת רעיונאות לפיתוח כיווני פעולה</a:t>
            </a:r>
            <a:endParaRPr lang="he-IL" noProof="0" dirty="0"/>
          </a:p>
        </p:txBody>
      </p:sp>
      <p:grpSp>
        <p:nvGrpSpPr>
          <p:cNvPr id="253" name="Google Shape;253;g3effde04ef2_1_0"/>
          <p:cNvGrpSpPr/>
          <p:nvPr/>
        </p:nvGrpSpPr>
        <p:grpSpPr>
          <a:xfrm>
            <a:off x="1598426" y="4231361"/>
            <a:ext cx="697206" cy="603002"/>
            <a:chOff x="643832" y="2089618"/>
            <a:chExt cx="441857" cy="441857"/>
          </a:xfrm>
        </p:grpSpPr>
        <p:sp>
          <p:nvSpPr>
            <p:cNvPr id="254" name="Google Shape;254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9525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3effde04ef2_1_0"/>
            <p:cNvSpPr/>
            <p:nvPr/>
          </p:nvSpPr>
          <p:spPr>
            <a:xfrm>
              <a:off x="643832" y="2089618"/>
              <a:ext cx="441857" cy="441857"/>
            </a:xfrm>
            <a:custGeom>
              <a:avLst/>
              <a:gdLst/>
              <a:ahLst/>
              <a:cxnLst/>
              <a:rect l="l" t="t" r="r" b="b"/>
              <a:pathLst>
                <a:path w="441857" h="441857" extrusionOk="0">
                  <a:moveTo>
                    <a:pt x="0" y="220928"/>
                  </a:moveTo>
                  <a:cubicBezTo>
                    <a:pt x="0" y="98913"/>
                    <a:pt x="98913" y="0"/>
                    <a:pt x="220928" y="0"/>
                  </a:cubicBezTo>
                  <a:cubicBezTo>
                    <a:pt x="342944" y="0"/>
                    <a:pt x="441857" y="98913"/>
                    <a:pt x="441857" y="220928"/>
                  </a:cubicBezTo>
                  <a:cubicBezTo>
                    <a:pt x="441857" y="342944"/>
                    <a:pt x="342944" y="441857"/>
                    <a:pt x="220928" y="441857"/>
                  </a:cubicBezTo>
                  <a:cubicBezTo>
                    <a:pt x="98913" y="441857"/>
                    <a:pt x="0" y="342944"/>
                    <a:pt x="0" y="220928"/>
                  </a:cubicBezTo>
                </a:path>
              </a:pathLst>
            </a:custGeom>
            <a:solidFill>
              <a:srgbClr val="AAC5D2"/>
            </a:solidFill>
            <a:ln w="13800" cap="flat" cmpd="sng">
              <a:solidFill>
                <a:srgbClr val="156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he-IL" sz="1800" b="0" i="0" u="none" strike="noStrike" cap="none" noProof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g3effde04ef2_1_0"/>
          <p:cNvSpPr/>
          <p:nvPr/>
        </p:nvSpPr>
        <p:spPr>
          <a:xfrm>
            <a:off x="11042416" y="1633674"/>
            <a:ext cx="4546200" cy="344106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effde04ef2_1_0"/>
          <p:cNvSpPr txBox="1"/>
          <p:nvPr/>
        </p:nvSpPr>
        <p:spPr>
          <a:xfrm>
            <a:off x="8454943" y="1732938"/>
            <a:ext cx="1083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b="0" i="0" u="none" strike="noStrike" cap="none" noProof="0" dirty="0">
                <a:solidFill>
                  <a:srgbClr val="15C57A"/>
                </a:solidFill>
                <a:latin typeface="Rubik"/>
                <a:ea typeface="Rubik"/>
                <a:cs typeface="Rubik"/>
                <a:sym typeface="Rubik"/>
              </a:rPr>
              <a:t>הגשת מועמדות</a:t>
            </a:r>
            <a:endParaRPr lang="he-IL" noProof="0" dirty="0"/>
          </a:p>
        </p:txBody>
      </p:sp>
      <p:sp>
        <p:nvSpPr>
          <p:cNvPr id="258" name="Google Shape;258;g3effde04ef2_1_0"/>
          <p:cNvSpPr txBox="1"/>
          <p:nvPr/>
        </p:nvSpPr>
        <p:spPr>
          <a:xfrm>
            <a:off x="8659190" y="2609760"/>
            <a:ext cx="674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פבר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' 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מרץ</a:t>
            </a:r>
          </a:p>
        </p:txBody>
      </p:sp>
      <p:sp>
        <p:nvSpPr>
          <p:cNvPr id="259" name="Google Shape;259;g3effde04ef2_1_0"/>
          <p:cNvSpPr txBox="1"/>
          <p:nvPr/>
        </p:nvSpPr>
        <p:spPr>
          <a:xfrm>
            <a:off x="7316170" y="5007034"/>
            <a:ext cx="139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מאי</a:t>
            </a:r>
          </a:p>
        </p:txBody>
      </p:sp>
      <p:sp>
        <p:nvSpPr>
          <p:cNvPr id="260" name="Google Shape;260;g3effde04ef2_1_0"/>
          <p:cNvSpPr txBox="1"/>
          <p:nvPr/>
        </p:nvSpPr>
        <p:spPr>
          <a:xfrm>
            <a:off x="6567450" y="2072203"/>
            <a:ext cx="8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30.6</a:t>
            </a:r>
          </a:p>
        </p:txBody>
      </p:sp>
      <p:sp>
        <p:nvSpPr>
          <p:cNvPr id="261" name="Google Shape;261;g3effde04ef2_1_0"/>
          <p:cNvSpPr txBox="1"/>
          <p:nvPr/>
        </p:nvSpPr>
        <p:spPr>
          <a:xfrm>
            <a:off x="5430162" y="4378255"/>
            <a:ext cx="113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יולי</a:t>
            </a:r>
          </a:p>
        </p:txBody>
      </p:sp>
      <p:sp>
        <p:nvSpPr>
          <p:cNvPr id="262" name="Google Shape;262;g3effde04ef2_1_0"/>
          <p:cNvSpPr txBox="1"/>
          <p:nvPr/>
        </p:nvSpPr>
        <p:spPr>
          <a:xfrm>
            <a:off x="4626169" y="2514215"/>
            <a:ext cx="6972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עד תחילת אוגוסט</a:t>
            </a:r>
            <a:endParaRPr lang="he-IL" sz="1200" i="0" u="none" strike="noStrike" cap="none" noProof="0" dirty="0">
              <a:solidFill>
                <a:srgbClr val="15608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3" name="Google Shape;263;g3effde04ef2_1_0"/>
          <p:cNvSpPr txBox="1"/>
          <p:nvPr/>
        </p:nvSpPr>
        <p:spPr>
          <a:xfrm>
            <a:off x="3507039" y="4568229"/>
            <a:ext cx="90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ספט</a:t>
            </a:r>
            <a:r>
              <a:rPr lang="he-IL" sz="1200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'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 - 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אוק'</a:t>
            </a:r>
          </a:p>
        </p:txBody>
      </p:sp>
      <p:sp>
        <p:nvSpPr>
          <p:cNvPr id="264" name="Google Shape;264;g3effde04ef2_1_0"/>
          <p:cNvSpPr txBox="1"/>
          <p:nvPr/>
        </p:nvSpPr>
        <p:spPr>
          <a:xfrm>
            <a:off x="2488595" y="2237637"/>
            <a:ext cx="903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אוק</a:t>
            </a: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 - </a:t>
            </a:r>
            <a:r>
              <a:rPr lang="he-IL" sz="1200" i="0" u="none" strike="noStrike" cap="none" noProof="0" dirty="0" err="1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נוב</a:t>
            </a:r>
            <a:endParaRPr lang="he-IL" sz="1200" i="0" u="none" strike="noStrike" cap="none" noProof="0" dirty="0">
              <a:solidFill>
                <a:srgbClr val="15608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5" name="Google Shape;265;g3effde04ef2_1_0"/>
          <p:cNvSpPr txBox="1"/>
          <p:nvPr/>
        </p:nvSpPr>
        <p:spPr>
          <a:xfrm>
            <a:off x="9553129" y="4664360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noProof="0" dirty="0">
                <a:solidFill>
                  <a:srgbClr val="FF914D"/>
                </a:solidFill>
                <a:latin typeface="Rubik"/>
                <a:cs typeface="Rubik"/>
                <a:sym typeface="Rubik"/>
              </a:rPr>
              <a:t>הצגת הקול הקורא</a:t>
            </a:r>
            <a:endParaRPr lang="he-IL" noProof="0" dirty="0"/>
          </a:p>
        </p:txBody>
      </p:sp>
      <p:sp>
        <p:nvSpPr>
          <p:cNvPr id="267" name="Google Shape;267;g3effde04ef2_1_0"/>
          <p:cNvSpPr/>
          <p:nvPr/>
        </p:nvSpPr>
        <p:spPr>
          <a:xfrm>
            <a:off x="9691017" y="5257827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FFCBBA"/>
          </a:solidFill>
          <a:ln w="9525" cap="flat" cmpd="sng">
            <a:solidFill>
              <a:srgbClr val="FF6D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effde04ef2_1_0"/>
          <p:cNvSpPr txBox="1"/>
          <p:nvPr/>
        </p:nvSpPr>
        <p:spPr>
          <a:xfrm>
            <a:off x="9711618" y="5418407"/>
            <a:ext cx="728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2.2.26</a:t>
            </a:r>
            <a:endParaRPr lang="he-IL" sz="1200" noProof="0" dirty="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69" name="Google Shape;269;g3effde04ef2_1_0"/>
          <p:cNvSpPr/>
          <p:nvPr/>
        </p:nvSpPr>
        <p:spPr>
          <a:xfrm>
            <a:off x="1598451" y="423131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FFCBBA"/>
          </a:solidFill>
          <a:ln w="9525" cap="flat" cmpd="sng">
            <a:solidFill>
              <a:srgbClr val="FF6D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effde04ef2_1_0"/>
          <p:cNvSpPr txBox="1"/>
          <p:nvPr/>
        </p:nvSpPr>
        <p:spPr>
          <a:xfrm>
            <a:off x="1495503" y="4386731"/>
            <a:ext cx="90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נוב' - </a:t>
            </a:r>
            <a:b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דצמ'</a:t>
            </a:r>
            <a:endParaRPr lang="he-IL" sz="1200" noProof="0" dirty="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71" name="Google Shape;271;g3effde04ef2_1_0" descr="תמונה שמכילה טקסט, הנעלה, לבוש, סרט מצויר&#10;&#10;תוכן בינה מלאכותית גנרטיבית עשוי להיות שגוי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438" y="204749"/>
            <a:ext cx="1928663" cy="19286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65;g3effde04ef2_1_0">
            <a:extLst>
              <a:ext uri="{FF2B5EF4-FFF2-40B4-BE49-F238E27FC236}">
                <a16:creationId xmlns:a16="http://schemas.microsoft.com/office/drawing/2014/main" id="{B6BF9352-7D8C-6975-2CD4-C644D4ACFB8C}"/>
              </a:ext>
            </a:extLst>
          </p:cNvPr>
          <p:cNvSpPr txBox="1"/>
          <p:nvPr/>
        </p:nvSpPr>
        <p:spPr>
          <a:xfrm>
            <a:off x="11020169" y="1707839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1">
              <a:buFont typeface="Arial"/>
              <a:buNone/>
            </a:pPr>
            <a:r>
              <a:rPr lang="he-IL" sz="1600" dirty="0">
                <a:solidFill>
                  <a:srgbClr val="3FC1ED"/>
                </a:solidFill>
                <a:latin typeface="Rubik"/>
                <a:cs typeface="Rubik"/>
                <a:sym typeface="Rubik"/>
              </a:rPr>
              <a:t>כנס קול ההורים </a:t>
            </a:r>
            <a:endParaRPr lang="he-IL" sz="1600" dirty="0">
              <a:solidFill>
                <a:srgbClr val="3FC1ED"/>
              </a:solidFill>
              <a:latin typeface="Rubik"/>
              <a:cs typeface="Rubik"/>
            </a:endParaRPr>
          </a:p>
        </p:txBody>
      </p:sp>
      <p:sp>
        <p:nvSpPr>
          <p:cNvPr id="5" name="Google Shape;265;g3effde04ef2_1_0">
            <a:extLst>
              <a:ext uri="{FF2B5EF4-FFF2-40B4-BE49-F238E27FC236}">
                <a16:creationId xmlns:a16="http://schemas.microsoft.com/office/drawing/2014/main" id="{1EA8DCA8-2823-0E82-009A-E20F9B56CCA9}"/>
              </a:ext>
            </a:extLst>
          </p:cNvPr>
          <p:cNvSpPr txBox="1"/>
          <p:nvPr/>
        </p:nvSpPr>
        <p:spPr>
          <a:xfrm>
            <a:off x="5516660" y="5059797"/>
            <a:ext cx="9597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600" noProof="0" dirty="0">
                <a:solidFill>
                  <a:srgbClr val="FF914D"/>
                </a:solidFill>
                <a:latin typeface="Rubik"/>
                <a:cs typeface="Rubik"/>
                <a:sym typeface="Rubik"/>
              </a:rPr>
              <a:t>השקה ברשות</a:t>
            </a:r>
            <a:endParaRPr lang="he-IL" noProof="0" dirty="0"/>
          </a:p>
        </p:txBody>
      </p:sp>
      <p:pic>
        <p:nvPicPr>
          <p:cNvPr id="4" name="Google Shape;45;p1">
            <a:extLst>
              <a:ext uri="{FF2B5EF4-FFF2-40B4-BE49-F238E27FC236}">
                <a16:creationId xmlns:a16="http://schemas.microsoft.com/office/drawing/2014/main" id="{EAE4B6F4-D72A-FB5A-1BCD-B14518F21D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1154"/>
          <a:stretch/>
        </p:blipFill>
        <p:spPr>
          <a:xfrm>
            <a:off x="2367275" y="6164575"/>
            <a:ext cx="1017059" cy="69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0;g3effde04ef2_1_0">
            <a:extLst>
              <a:ext uri="{FF2B5EF4-FFF2-40B4-BE49-F238E27FC236}">
                <a16:creationId xmlns:a16="http://schemas.microsoft.com/office/drawing/2014/main" id="{1433B328-0BF2-E640-9641-A92063EF18A9}"/>
              </a:ext>
            </a:extLst>
          </p:cNvPr>
          <p:cNvSpPr/>
          <p:nvPr/>
        </p:nvSpPr>
        <p:spPr>
          <a:xfrm>
            <a:off x="11151504" y="2220564"/>
            <a:ext cx="697029" cy="603135"/>
          </a:xfrm>
          <a:custGeom>
            <a:avLst/>
            <a:gdLst/>
            <a:ahLst/>
            <a:cxnLst/>
            <a:rect l="l" t="t" r="r" b="b"/>
            <a:pathLst>
              <a:path w="441857" h="441857" extrusionOk="0">
                <a:moveTo>
                  <a:pt x="0" y="220928"/>
                </a:moveTo>
                <a:cubicBezTo>
                  <a:pt x="0" y="98913"/>
                  <a:pt x="98913" y="0"/>
                  <a:pt x="220928" y="0"/>
                </a:cubicBezTo>
                <a:cubicBezTo>
                  <a:pt x="342944" y="0"/>
                  <a:pt x="441857" y="98913"/>
                  <a:pt x="441857" y="220928"/>
                </a:cubicBezTo>
                <a:cubicBezTo>
                  <a:pt x="441857" y="342944"/>
                  <a:pt x="342944" y="441857"/>
                  <a:pt x="220928" y="441857"/>
                </a:cubicBezTo>
                <a:cubicBezTo>
                  <a:pt x="98913" y="441857"/>
                  <a:pt x="0" y="342944"/>
                  <a:pt x="0" y="220928"/>
                </a:cubicBezTo>
              </a:path>
            </a:pathLst>
          </a:custGeom>
          <a:solidFill>
            <a:srgbClr val="BAE9F8"/>
          </a:solidFill>
          <a:ln w="9525" cap="flat" cmpd="sng">
            <a:solidFill>
              <a:srgbClr val="3FC1E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e-IL" sz="18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60;g3effde04ef2_1_0">
            <a:extLst>
              <a:ext uri="{FF2B5EF4-FFF2-40B4-BE49-F238E27FC236}">
                <a16:creationId xmlns:a16="http://schemas.microsoft.com/office/drawing/2014/main" id="{E83FE464-D913-A9F0-6029-B171296B9C04}"/>
              </a:ext>
            </a:extLst>
          </p:cNvPr>
          <p:cNvSpPr txBox="1"/>
          <p:nvPr/>
        </p:nvSpPr>
        <p:spPr>
          <a:xfrm>
            <a:off x="11097947" y="2278795"/>
            <a:ext cx="8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i="0" u="none" strike="noStrike" cap="none" noProof="0" dirty="0">
                <a:solidFill>
                  <a:srgbClr val="156082"/>
                </a:solidFill>
                <a:latin typeface="Rubik"/>
                <a:ea typeface="Rubik"/>
                <a:cs typeface="Rubik"/>
                <a:sym typeface="Rubik"/>
              </a:rPr>
              <a:t>דצמבר 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7C6322-9621-0C6D-B71A-497F87C9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שלבי העבודה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B2CA570-ED88-0A20-E932-774E9ED8434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98533" y="2044799"/>
            <a:ext cx="2626122" cy="2080800"/>
          </a:xfrm>
        </p:spPr>
        <p:txBody>
          <a:bodyPr>
            <a:normAutofit/>
          </a:bodyPr>
          <a:lstStyle/>
          <a:p>
            <a:pPr marL="139700" indent="0" algn="ctr">
              <a:buNone/>
            </a:pPr>
            <a:r>
              <a:rPr lang="he-IL" b="1" dirty="0"/>
              <a:t>איפה כדאי להתערב?</a:t>
            </a:r>
          </a:p>
          <a:p>
            <a:pPr marL="139700" indent="0">
              <a:buNone/>
            </a:pPr>
            <a:endParaRPr lang="he-IL" sz="1300" dirty="0"/>
          </a:p>
          <a:p>
            <a:pPr marL="139700" indent="0">
              <a:buNone/>
            </a:pPr>
            <a:r>
              <a:rPr lang="he-IL" sz="1300" b="1" dirty="0"/>
              <a:t>הכלי: </a:t>
            </a:r>
            <a:r>
              <a:rPr lang="he-IL" sz="1300" dirty="0"/>
              <a:t>זיהוי </a:t>
            </a:r>
            <a:r>
              <a:rPr lang="he-IL" sz="1300" dirty="0" err="1"/>
              <a:t>איזורי</a:t>
            </a:r>
            <a:r>
              <a:rPr lang="he-IL" sz="1300" dirty="0"/>
              <a:t> הזדמנות </a:t>
            </a:r>
            <a:br>
              <a:rPr lang="en-US" sz="1300" dirty="0"/>
            </a:br>
            <a:r>
              <a:rPr lang="he-IL" sz="1300" dirty="0"/>
              <a:t>(פלח אוכלוסייה/אזור גאוגרפי/בעיה נקודתית)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DB08C0A-402F-3515-385E-7820027E7B5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2046" y="2044799"/>
            <a:ext cx="2626122" cy="2080800"/>
          </a:xfrm>
        </p:spPr>
        <p:txBody>
          <a:bodyPr>
            <a:noAutofit/>
          </a:bodyPr>
          <a:lstStyle/>
          <a:p>
            <a:pPr marL="139700" indent="0" algn="ctr">
              <a:buNone/>
            </a:pPr>
            <a:r>
              <a:rPr lang="he-IL" b="1" dirty="0"/>
              <a:t>למה זה קורה?</a:t>
            </a:r>
          </a:p>
          <a:p>
            <a:pPr marL="139700" indent="0" algn="ctr">
              <a:buNone/>
            </a:pPr>
            <a:r>
              <a:rPr lang="he-IL" sz="1300" dirty="0"/>
              <a:t>ניתוח סיבות שורש לקיומה של תופעה מסוימת ברווחה הורית</a:t>
            </a:r>
          </a:p>
          <a:p>
            <a:pPr marL="139700" indent="0" algn="ctr">
              <a:buNone/>
            </a:pPr>
            <a:r>
              <a:rPr lang="he-IL" sz="1300" b="1" dirty="0"/>
              <a:t>הכלי: </a:t>
            </a:r>
            <a:r>
              <a:rPr lang="he-IL" sz="1300" dirty="0"/>
              <a:t>קבוצת מיקוד</a:t>
            </a:r>
          </a:p>
        </p:txBody>
      </p:sp>
      <p:sp>
        <p:nvSpPr>
          <p:cNvPr id="6" name="מציין מיקום טקסט 5">
            <a:extLst>
              <a:ext uri="{FF2B5EF4-FFF2-40B4-BE49-F238E27FC236}">
                <a16:creationId xmlns:a16="http://schemas.microsoft.com/office/drawing/2014/main" id="{DA0DE0C3-D320-BC82-77A8-C0CF1B506E9D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9265560" y="2044799"/>
            <a:ext cx="2626122" cy="2080800"/>
          </a:xfrm>
        </p:spPr>
        <p:txBody>
          <a:bodyPr>
            <a:noAutofit/>
          </a:bodyPr>
          <a:lstStyle/>
          <a:p>
            <a:pPr marL="139700" indent="0" algn="ctr">
              <a:buNone/>
            </a:pPr>
            <a:r>
              <a:rPr lang="he-IL" b="1" dirty="0"/>
              <a:t>מה קורה?</a:t>
            </a:r>
          </a:p>
          <a:p>
            <a:pPr marL="139700" indent="0" algn="ctr">
              <a:buNone/>
            </a:pPr>
            <a:r>
              <a:rPr lang="he-IL" sz="1300" dirty="0"/>
              <a:t>מיפוי היקף רווחת ההורים בעיר (באילו מצבים היא מתרחשת ומה עצימותה)</a:t>
            </a:r>
            <a:br>
              <a:rPr lang="en-US" sz="1300" b="1" dirty="0"/>
            </a:br>
            <a:br>
              <a:rPr lang="en-US" sz="1300" b="1" dirty="0"/>
            </a:br>
            <a:r>
              <a:rPr lang="he-IL" sz="1300" b="1" dirty="0"/>
              <a:t>הכלי:  </a:t>
            </a:r>
            <a:r>
              <a:rPr lang="he-IL" sz="1300" dirty="0"/>
              <a:t>סקר הורים ומיפוי הנתונים הקיימים</a:t>
            </a:r>
          </a:p>
        </p:txBody>
      </p:sp>
      <p:sp>
        <p:nvSpPr>
          <p:cNvPr id="10" name="מציין מיקום טקסט 3">
            <a:extLst>
              <a:ext uri="{FF2B5EF4-FFF2-40B4-BE49-F238E27FC236}">
                <a16:creationId xmlns:a16="http://schemas.microsoft.com/office/drawing/2014/main" id="{0B5D83BB-9C6D-B140-DEC2-405BE0C89205}"/>
              </a:ext>
            </a:extLst>
          </p:cNvPr>
          <p:cNvSpPr txBox="1">
            <a:spLocks/>
          </p:cNvSpPr>
          <p:nvPr/>
        </p:nvSpPr>
        <p:spPr>
          <a:xfrm>
            <a:off x="315020" y="2044799"/>
            <a:ext cx="2626122" cy="2080800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spcFirstLastPara="1" wrap="square" lIns="342000" tIns="360000" rIns="342000" bIns="3600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marR="0" lvl="1" indent="-3429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marR="0" lvl="2" indent="-3302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marR="0" lvl="3" indent="-317500" algn="r" rtl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marR="0" lvl="4" indent="-3175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 indent="0" algn="ctr">
              <a:buFont typeface="Arial"/>
              <a:buNone/>
            </a:pPr>
            <a:r>
              <a:rPr lang="he-IL" b="1" dirty="0"/>
              <a:t>איך כדאי להתערב?</a:t>
            </a:r>
          </a:p>
          <a:p>
            <a:pPr marL="139700" indent="0">
              <a:buFont typeface="Arial"/>
              <a:buNone/>
            </a:pPr>
            <a:endParaRPr lang="he-IL" sz="1300" dirty="0"/>
          </a:p>
          <a:p>
            <a:pPr marL="139700" indent="0" algn="ctr">
              <a:buFont typeface="Arial"/>
              <a:buNone/>
            </a:pPr>
            <a:r>
              <a:rPr lang="he-IL" sz="1300" b="1" dirty="0"/>
              <a:t>הכלי: </a:t>
            </a:r>
            <a:r>
              <a:rPr lang="he-IL" sz="1300" dirty="0"/>
              <a:t>סדנת רעיונאות ופיתוח סל יוזמות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0A01482-08E7-5E96-2226-52566612C6B4}"/>
              </a:ext>
            </a:extLst>
          </p:cNvPr>
          <p:cNvCxnSpPr>
            <a:cxnSpLocks/>
          </p:cNvCxnSpPr>
          <p:nvPr/>
        </p:nvCxnSpPr>
        <p:spPr>
          <a:xfrm flipV="1">
            <a:off x="4689982" y="4264025"/>
            <a:ext cx="0" cy="491191"/>
          </a:xfrm>
          <a:prstGeom prst="straightConnector1">
            <a:avLst/>
          </a:prstGeom>
          <a:ln>
            <a:solidFill>
              <a:srgbClr val="00BF6D"/>
            </a:solidFill>
            <a:headEnd type="none" w="med" len="med"/>
            <a:tailEnd type="arrow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FFA8E0B-E812-1A06-3C33-1EE2489696C7}"/>
              </a:ext>
            </a:extLst>
          </p:cNvPr>
          <p:cNvSpPr txBox="1"/>
          <p:nvPr/>
        </p:nvSpPr>
        <p:spPr>
          <a:xfrm>
            <a:off x="3932745" y="4924425"/>
            <a:ext cx="1514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cs typeface="Rubik" pitchFamily="2" charset="-79"/>
              </a:rPr>
              <a:t>אנחנו נמצאים כאן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87060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efd7dec213_0_72"/>
          <p:cNvSpPr txBox="1">
            <a:spLocks noGrp="1"/>
          </p:cNvSpPr>
          <p:nvPr>
            <p:ph type="ctrTitle"/>
          </p:nvPr>
        </p:nvSpPr>
        <p:spPr>
          <a:xfrm>
            <a:off x="2367275" y="0"/>
            <a:ext cx="9825000" cy="6211800"/>
          </a:xfrm>
          <a:prstGeom prst="rect">
            <a:avLst/>
          </a:prstGeom>
          <a:solidFill>
            <a:srgbClr val="6AC7F0"/>
          </a:solidFill>
        </p:spPr>
        <p:txBody>
          <a:bodyPr spcFirstLastPara="1" wrap="square" lIns="251975" tIns="45700" rIns="720000" bIns="4570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000" b="0" noProof="0" dirty="0"/>
              <a:t>הורים לגיל הרך בעיר שלנו</a:t>
            </a:r>
          </a:p>
        </p:txBody>
      </p:sp>
      <p:pic>
        <p:nvPicPr>
          <p:cNvPr id="286" name="Google Shape;286;g3efd7dec213_0_72"/>
          <p:cNvPicPr preferRelativeResize="0"/>
          <p:nvPr/>
        </p:nvPicPr>
        <p:blipFill rotWithShape="1">
          <a:blip r:embed="rId3">
            <a:alphaModFix/>
          </a:blip>
          <a:srcRect l="21154" t="6812"/>
          <a:stretch/>
        </p:blipFill>
        <p:spPr>
          <a:xfrm>
            <a:off x="2367275" y="6211800"/>
            <a:ext cx="1017050" cy="6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3efd7dec213_0_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73" y="580575"/>
            <a:ext cx="3340950" cy="5696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4674C92-4C6E-175D-3692-BC057AE8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C5FA5F-6BAE-E201-0FD8-3C9172217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על הסקר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65C5DE-4320-EC22-A1F1-F49955C84CDF}"/>
              </a:ext>
            </a:extLst>
          </p:cNvPr>
          <p:cNvSpPr txBox="1"/>
          <p:nvPr/>
        </p:nvSpPr>
        <p:spPr>
          <a:xfrm>
            <a:off x="1785097" y="1901638"/>
            <a:ext cx="9744635" cy="167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מספר המשיבים </a:t>
            </a:r>
            <a:r>
              <a:rPr lang="en-US" dirty="0">
                <a:latin typeface="Rubik" pitchFamily="2" charset="-79"/>
                <a:cs typeface="Rubik" pitchFamily="2" charset="-79"/>
              </a:rPr>
              <a:t>XXX</a:t>
            </a:r>
            <a:endParaRPr lang="he-IL" dirty="0">
              <a:latin typeface="Rubik" pitchFamily="2" charset="-79"/>
              <a:cs typeface="Rubik" pitchFamily="2" charset="-79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התפלגות לפי שכונות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התפלגות לפי קבוצות גיל הילדים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ערוצי הפצה ושיווק</a:t>
            </a:r>
          </a:p>
          <a:p>
            <a:pPr algn="r" rtl="1">
              <a:lnSpc>
                <a:spcPct val="150000"/>
              </a:lnSpc>
            </a:pP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8981785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7276DA1-7C5B-C6AF-424B-2E8F503E8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32F396-1E17-7EA8-C84A-DA3C9614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דשבורד</a:t>
            </a:r>
            <a:r>
              <a:rPr lang="he-IL" dirty="0"/>
              <a:t> רווחה הורית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5FE3E-CAC7-2CDE-99BE-E34B538345F6}"/>
              </a:ext>
            </a:extLst>
          </p:cNvPr>
          <p:cNvSpPr txBox="1"/>
          <p:nvPr/>
        </p:nvSpPr>
        <p:spPr>
          <a:xfrm>
            <a:off x="1785097" y="1901638"/>
            <a:ext cx="9744635" cy="380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[קישור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לדשבורד</a:t>
            </a:r>
            <a:r>
              <a:rPr lang="he-IL" dirty="0">
                <a:latin typeface="Rubik" pitchFamily="2" charset="-79"/>
                <a:cs typeface="Rubik" pitchFamily="2" charset="-79"/>
              </a:rPr>
              <a:t> רווחה עירוני]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072186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74617D9-0565-C936-C2CC-9B30E9A6B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F03431-A22B-BA61-ECDE-1D44BB65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ממצאים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4F0CCF-BD0E-5D2E-2B5B-DCA7AEAD5E5D}"/>
              </a:ext>
            </a:extLst>
          </p:cNvPr>
          <p:cNvSpPr txBox="1"/>
          <p:nvPr/>
        </p:nvSpPr>
        <p:spPr>
          <a:xfrm>
            <a:off x="1609165" y="1450832"/>
            <a:ext cx="9744635" cy="1026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הצגת ממצא מעניין מתוך הנתונים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בדשבורד</a:t>
            </a:r>
            <a:r>
              <a:rPr lang="he-IL" dirty="0">
                <a:latin typeface="Rubik" pitchFamily="2" charset="-79"/>
                <a:cs typeface="Rubik" pitchFamily="2" charset="-79"/>
              </a:rPr>
              <a:t> (חריגה מהממוצע הארצי או מהממוצע העירוני).</a:t>
            </a:r>
            <a:endParaRPr lang="en-US" dirty="0">
              <a:latin typeface="Rubik" pitchFamily="2" charset="-79"/>
              <a:cs typeface="Rubik" pitchFamily="2" charset="-79"/>
            </a:endParaRPr>
          </a:p>
          <a:p>
            <a:pPr algn="r" rtl="1">
              <a:lnSpc>
                <a:spcPct val="150000"/>
              </a:lnSpc>
            </a:pPr>
            <a:r>
              <a:rPr lang="he-IL" b="1" dirty="0">
                <a:latin typeface="Rubik" pitchFamily="2" charset="-79"/>
                <a:cs typeface="Rubik" pitchFamily="2" charset="-79"/>
              </a:rPr>
              <a:t>לדוג': </a:t>
            </a:r>
            <a:r>
              <a:rPr lang="he-IL" dirty="0">
                <a:latin typeface="Rubik" pitchFamily="2" charset="-79"/>
                <a:cs typeface="Rubik" pitchFamily="2" charset="-79"/>
              </a:rPr>
              <a:t>קיים מתאם בין הורים שדיווחו שכאשר הם נמצאים עם ילדיהם רוב תשומת הלב שלהם אינה ממוקדת בהם, לבין הורים שחוו תחושה שלילית בעת ההתארגנות בבוקר ליציאה מהבית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C94680-E75B-064E-358B-0B4100D9E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836" y="2590730"/>
            <a:ext cx="6369377" cy="272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2358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BEBFA-6DF4-3471-5337-AFE65A8EE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7F4931-02C7-075A-B040-3EDAE96E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קבוצת מיקוד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DBD95C-D04C-FC1A-A364-0A8989FB4149}"/>
              </a:ext>
            </a:extLst>
          </p:cNvPr>
          <p:cNvSpPr txBox="1"/>
          <p:nvPr/>
        </p:nvSpPr>
        <p:spPr>
          <a:xfrm>
            <a:off x="1609165" y="1450832"/>
            <a:ext cx="9744635" cy="703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קבוצת המיקוד התקיימה בתאריך </a:t>
            </a:r>
            <a:r>
              <a:rPr lang="en-US" dirty="0">
                <a:latin typeface="Rubik" pitchFamily="2" charset="-79"/>
                <a:cs typeface="Rubik" pitchFamily="2" charset="-79"/>
              </a:rPr>
              <a:t>XX</a:t>
            </a:r>
            <a:r>
              <a:rPr lang="he-IL" dirty="0">
                <a:latin typeface="Rubik" pitchFamily="2" charset="-79"/>
                <a:cs typeface="Rubik" pitchFamily="2" charset="-79"/>
              </a:rPr>
              <a:t> וכללה </a:t>
            </a:r>
            <a:r>
              <a:rPr lang="en-US" dirty="0">
                <a:latin typeface="Rubik" pitchFamily="2" charset="-79"/>
                <a:cs typeface="Rubik" pitchFamily="2" charset="-79"/>
              </a:rPr>
              <a:t>YY</a:t>
            </a:r>
            <a:r>
              <a:rPr lang="he-IL" dirty="0">
                <a:latin typeface="Rubik" pitchFamily="2" charset="-79"/>
                <a:cs typeface="Rubik" pitchFamily="2" charset="-79"/>
              </a:rPr>
              <a:t> משתתפים.</a:t>
            </a:r>
          </a:p>
          <a:p>
            <a:pPr algn="r" rtl="1"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השאלות בקבוצה התמקדו בסוגיה </a:t>
            </a:r>
            <a:r>
              <a:rPr lang="en-US" dirty="0">
                <a:latin typeface="Rubik" pitchFamily="2" charset="-79"/>
                <a:cs typeface="Rubik" pitchFamily="2" charset="-79"/>
              </a:rPr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59399932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E3D54-28D2-CE3B-58E6-DB5136A38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43B7D5-6B04-FF76-E306-177BF796E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תובנות מרכזיות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88113-9F17-7024-98E0-9DB4D536B55E}"/>
              </a:ext>
            </a:extLst>
          </p:cNvPr>
          <p:cNvSpPr txBox="1"/>
          <p:nvPr/>
        </p:nvSpPr>
        <p:spPr>
          <a:xfrm>
            <a:off x="1609165" y="1450832"/>
            <a:ext cx="9744635" cy="703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להוסיף תובנות מתוך דו"ח מט"ח לאחר ביצוע קבוצת המיקוד. 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dirty="0">
                <a:latin typeface="Rubik" pitchFamily="2" charset="-79"/>
                <a:cs typeface="Rubik" pitchFamily="2" charset="-79"/>
              </a:rPr>
              <a:t>מומלץ לכלול ציטוטים ותמונות</a:t>
            </a:r>
            <a:endParaRPr lang="en-US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948187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4E663-F5BC-568D-48A5-5410CC54F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4B49B3-E0A3-841F-4094-A6F1305F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err="1"/>
              <a:t>איזור</a:t>
            </a:r>
            <a:r>
              <a:rPr lang="he-IL" dirty="0"/>
              <a:t> הזדמנות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A19F68-2B7C-9F61-2535-D06570D45FBD}"/>
              </a:ext>
            </a:extLst>
          </p:cNvPr>
          <p:cNvSpPr txBox="1"/>
          <p:nvPr/>
        </p:nvSpPr>
        <p:spPr>
          <a:xfrm>
            <a:off x="1609165" y="1431782"/>
            <a:ext cx="9744635" cy="703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 err="1">
                <a:latin typeface="Rubik" pitchFamily="2" charset="-79"/>
                <a:cs typeface="Rubik" pitchFamily="2" charset="-79"/>
              </a:rPr>
              <a:t>איזור</a:t>
            </a:r>
            <a:r>
              <a:rPr lang="he-IL" dirty="0">
                <a:latin typeface="Rubik" pitchFamily="2" charset="-79"/>
                <a:cs typeface="Rubik" pitchFamily="2" charset="-79"/>
              </a:rPr>
              <a:t> הזדמנות הוא </a:t>
            </a:r>
            <a:r>
              <a:rPr lang="he-IL" b="1" dirty="0">
                <a:latin typeface="Rubik" pitchFamily="2" charset="-79"/>
                <a:cs typeface="Rubik" pitchFamily="2" charset="-79"/>
              </a:rPr>
              <a:t>תחום שאם תתבצע בו התערבות עירונית, היא תשפר באופן משמעותי את הרווחה ההורית בעיר.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dirty="0">
                <a:latin typeface="Rubik" pitchFamily="2" charset="-79"/>
                <a:cs typeface="Rubik" pitchFamily="2" charset="-79"/>
              </a:rPr>
              <a:t>בהתבסס על התובנות מתהליך ההקשבה לתושבים, אנו ממליצים להתמקד </a:t>
            </a:r>
            <a:r>
              <a:rPr lang="he-IL" dirty="0" err="1">
                <a:latin typeface="Rubik" pitchFamily="2" charset="-79"/>
                <a:cs typeface="Rubik" pitchFamily="2" charset="-79"/>
              </a:rPr>
              <a:t>באיזור</a:t>
            </a:r>
            <a:r>
              <a:rPr lang="he-IL" dirty="0">
                <a:latin typeface="Rubik" pitchFamily="2" charset="-79"/>
                <a:cs typeface="Rubik" pitchFamily="2" charset="-79"/>
              </a:rPr>
              <a:t> הבא: </a:t>
            </a:r>
            <a:r>
              <a:rPr lang="en-US" dirty="0">
                <a:latin typeface="Rubik" pitchFamily="2" charset="-79"/>
                <a:cs typeface="Rubik" pitchFamily="2" charset="-79"/>
              </a:rPr>
              <a:t>XXXXXXXXXXXX</a:t>
            </a:r>
          </a:p>
        </p:txBody>
      </p:sp>
    </p:spTree>
    <p:extLst>
      <p:ext uri="{BB962C8B-B14F-4D97-AF65-F5344CB8AC3E}">
        <p14:creationId xmlns:p14="http://schemas.microsoft.com/office/powerpoint/2010/main" val="308933231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C4C5D5C55C60A4183D3E8D1770FFC43" ma:contentTypeVersion="13" ma:contentTypeDescription="צור מסמך חדש." ma:contentTypeScope="" ma:versionID="43c66437e0701490d127d8925558ff6e">
  <xsd:schema xmlns:xsd="http://www.w3.org/2001/XMLSchema" xmlns:xs="http://www.w3.org/2001/XMLSchema" xmlns:p="http://schemas.microsoft.com/office/2006/metadata/properties" xmlns:ns2="a1df8cb9-4b46-4a84-8d33-f222bb65d4f3" xmlns:ns3="64baa699-c6e8-4d85-a301-d23faa8fedbd" targetNamespace="http://schemas.microsoft.com/office/2006/metadata/properties" ma:root="true" ma:fieldsID="937538f01932051a9943a2ad710b13f7" ns2:_="" ns3:_="">
    <xsd:import namespace="a1df8cb9-4b46-4a84-8d33-f222bb65d4f3"/>
    <xsd:import namespace="64baa699-c6e8-4d85-a301-d23faa8fed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f8cb9-4b46-4a84-8d33-f222bb65d4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תגיות תמונה" ma:readOnly="false" ma:fieldId="{5cf76f15-5ced-4ddc-b409-7134ff3c332f}" ma:taxonomyMulti="true" ma:sspId="b06a3034-8919-4da6-b6a7-24441138f2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aa699-c6e8-4d85-a301-d23faa8fed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ede6d55-c9cd-4944-a7e9-2459ca1317b3}" ma:internalName="TaxCatchAll" ma:showField="CatchAllData" ma:web="64baa699-c6e8-4d85-a301-d23faa8fed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df8cb9-4b46-4a84-8d33-f222bb65d4f3">
      <Terms xmlns="http://schemas.microsoft.com/office/infopath/2007/PartnerControls"/>
    </lcf76f155ced4ddcb4097134ff3c332f>
    <TaxCatchAll xmlns="64baa699-c6e8-4d85-a301-d23faa8fedb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1212C2-0CE3-4E9A-9BB4-635ECA993E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df8cb9-4b46-4a84-8d33-f222bb65d4f3"/>
    <ds:schemaRef ds:uri="64baa699-c6e8-4d85-a301-d23faa8fed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C93F94-719F-47F9-8BCE-AB8C46F7BA60}">
  <ds:schemaRefs>
    <ds:schemaRef ds:uri="http://schemas.microsoft.com/office/2006/metadata/properties"/>
    <ds:schemaRef ds:uri="http://schemas.microsoft.com/office/infopath/2007/PartnerControls"/>
    <ds:schemaRef ds:uri="a1df8cb9-4b46-4a84-8d33-f222bb65d4f3"/>
    <ds:schemaRef ds:uri="64baa699-c6e8-4d85-a301-d23faa8fedbd"/>
  </ds:schemaRefs>
</ds:datastoreItem>
</file>

<file path=customXml/itemProps3.xml><?xml version="1.0" encoding="utf-8"?>
<ds:datastoreItem xmlns:ds="http://schemas.openxmlformats.org/officeDocument/2006/customXml" ds:itemID="{23A5865D-C0EC-4634-8106-713402B0C6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327</Words>
  <Application>Microsoft Office PowerPoint</Application>
  <PresentationFormat>מסך רחב</PresentationFormat>
  <Paragraphs>59</Paragraphs>
  <Slides>10</Slides>
  <Notes>3</Notes>
  <HiddenSlides>4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6" baseType="lpstr">
      <vt:lpstr>Arial</vt:lpstr>
      <vt:lpstr>Rubik</vt:lpstr>
      <vt:lpstr>Rubik Black</vt:lpstr>
      <vt:lpstr>Inter Medium</vt:lpstr>
      <vt:lpstr>Wingdings</vt:lpstr>
      <vt:lpstr>Office Theme</vt:lpstr>
      <vt:lpstr>קול ההורים ב  [שם הרשות] מהלך למיפוי, מדידה ופעולה לקידום  רווחה הורית בעיר  סיכום תובנות XX.XX.XX</vt:lpstr>
      <vt:lpstr>מצגת של PowerPoint‏</vt:lpstr>
      <vt:lpstr>שלבי העבודה</vt:lpstr>
      <vt:lpstr>הורים לגיל הרך בעיר שלנו</vt:lpstr>
      <vt:lpstr>על הסקר</vt:lpstr>
      <vt:lpstr>דשבורד רווחה הורית</vt:lpstr>
      <vt:lpstr>ממצאים</vt:lpstr>
      <vt:lpstr>קבוצת מיקוד</vt:lpstr>
      <vt:lpstr>תובנות מרכזיות</vt:lpstr>
      <vt:lpstr>איזור הזדמנות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Studio Ira Ginzburg</dc:creator>
  <cp:lastModifiedBy>Efrat Hildesheim</cp:lastModifiedBy>
  <cp:revision>6</cp:revision>
  <dcterms:created xsi:type="dcterms:W3CDTF">2025-03-06T06:54:23Z</dcterms:created>
  <dcterms:modified xsi:type="dcterms:W3CDTF">2026-08-08T17:08:05Z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0x010100CC4C5D5C55C60A4183D3E8D1770FFC43</vt:lpwstr>
  </property>
  <property fmtid="{D5CDD505-2E9C-101B-9397-08002B2CF9AE}" pid="3" name="MediaServiceImageTags">
    <vt:lpwstr/>
  </property>
</Properties>
</file>